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3" r:id="rId6"/>
    <p:sldId id="267" r:id="rId7"/>
    <p:sldId id="269" r:id="rId8"/>
    <p:sldId id="261" r:id="rId9"/>
    <p:sldId id="266" r:id="rId10"/>
    <p:sldId id="265" r:id="rId11"/>
    <p:sldId id="270" r:id="rId12"/>
    <p:sldId id="264" r:id="rId13"/>
    <p:sldId id="262" r:id="rId14"/>
    <p:sldId id="259" r:id="rId15"/>
  </p:sldIdLst>
  <p:sldSz cx="10439400" cy="7559675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HY견고딕" panose="02030600000101010101" pitchFamily="18" charset="-127"/>
      <p:regular r:id="rId22"/>
    </p:embeddedFont>
    <p:embeddedFont>
      <p:font typeface="나눔스퀘어 ExtraBold" panose="020B0600000101010101" pitchFamily="34" charset="-127"/>
      <p:bold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휴먼명조" panose="02010504000101010101" pitchFamily="2" charset="-127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E6E6"/>
    <a:srgbClr val="224D97"/>
    <a:srgbClr val="ABDCEF"/>
    <a:srgbClr val="C0E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300"/>
      </p:cViewPr>
      <p:guideLst>
        <p:guide orient="horz" pos="2381"/>
        <p:guide pos="3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E1D4140-AC75-4F4B-8D6E-5476CCE6D5A5}"/>
              </a:ext>
            </a:extLst>
          </p:cNvPr>
          <p:cNvSpPr/>
          <p:nvPr userDrawn="1"/>
        </p:nvSpPr>
        <p:spPr>
          <a:xfrm>
            <a:off x="0" y="7315200"/>
            <a:ext cx="10439400" cy="244475"/>
          </a:xfrm>
          <a:prstGeom prst="rect">
            <a:avLst/>
          </a:prstGeom>
          <a:solidFill>
            <a:srgbClr val="C0E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86D2330-A880-4C4B-8691-B4BDDFF7C1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9400" cy="73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5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51D7-8E25-4C6D-B4B1-542F276DC0DB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3A4-AF36-4E4B-8FE1-668685478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3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0696" y="402483"/>
            <a:ext cx="2250996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7710" y="402483"/>
            <a:ext cx="6622494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51D7-8E25-4C6D-B4B1-542F276DC0DB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3A4-AF36-4E4B-8FE1-668685478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D666B0-D43A-4808-951B-0A16EF261063}"/>
              </a:ext>
            </a:extLst>
          </p:cNvPr>
          <p:cNvSpPr/>
          <p:nvPr userDrawn="1"/>
        </p:nvSpPr>
        <p:spPr>
          <a:xfrm>
            <a:off x="0" y="0"/>
            <a:ext cx="10439400" cy="7559675"/>
          </a:xfrm>
          <a:prstGeom prst="rect">
            <a:avLst/>
          </a:prstGeom>
          <a:solidFill>
            <a:srgbClr val="C0E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302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B1E43C8-74FD-42BF-BF12-A1FC880E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5"/>
            <a:ext cx="10439400" cy="73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2520D0-E524-4BA6-B062-D4F1417C1C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9400" cy="73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919B883-4CDD-4F1A-B797-7655EB9D8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9400" cy="73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6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D280C-A896-48F2-824E-87BA3E210F8B}"/>
              </a:ext>
            </a:extLst>
          </p:cNvPr>
          <p:cNvSpPr/>
          <p:nvPr userDrawn="1"/>
        </p:nvSpPr>
        <p:spPr>
          <a:xfrm>
            <a:off x="0" y="-1"/>
            <a:ext cx="10439400" cy="419243"/>
          </a:xfrm>
          <a:prstGeom prst="rect">
            <a:avLst/>
          </a:prstGeom>
          <a:solidFill>
            <a:srgbClr val="C0E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1A7835-EBEB-411B-86A4-F5030923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243"/>
            <a:ext cx="10439400" cy="73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51D7-8E25-4C6D-B4B1-542F276DC0DB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3A4-AF36-4E4B-8FE1-668685478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0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503978"/>
            <a:ext cx="336697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105" y="1088455"/>
            <a:ext cx="528494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2267902"/>
            <a:ext cx="336697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51D7-8E25-4C6D-B4B1-542F276DC0DB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3A4-AF36-4E4B-8FE1-668685478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94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503978"/>
            <a:ext cx="336697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8105" y="1088455"/>
            <a:ext cx="528494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2267902"/>
            <a:ext cx="336697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51D7-8E25-4C6D-B4B1-542F276DC0DB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3A4-AF36-4E4B-8FE1-668685478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9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709" y="402484"/>
            <a:ext cx="9003983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709" y="2012414"/>
            <a:ext cx="9003983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709" y="7006700"/>
            <a:ext cx="234886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E51D7-8E25-4C6D-B4B1-542F276DC0DB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8051" y="7006700"/>
            <a:ext cx="35232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826" y="7006700"/>
            <a:ext cx="234886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53A4-AF36-4E4B-8FE1-668685478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88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3" r:id="rId4"/>
    <p:sldLayoutId id="2147483666" r:id="rId5"/>
    <p:sldLayoutId id="2147483664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1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DA3FA9-3BDA-4AA1-94A6-D4C56AC9B34E}"/>
              </a:ext>
            </a:extLst>
          </p:cNvPr>
          <p:cNvSpPr txBox="1"/>
          <p:nvPr/>
        </p:nvSpPr>
        <p:spPr>
          <a:xfrm>
            <a:off x="654807" y="918420"/>
            <a:ext cx="41337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00FF"/>
                </a:solidFill>
                <a:latin typeface="+mj-ea"/>
                <a:ea typeface="+mj-ea"/>
              </a:rPr>
              <a:t>2022</a:t>
            </a:r>
          </a:p>
          <a:p>
            <a:r>
              <a:rPr lang="ko-KR" altLang="en-US" sz="3200" b="1" kern="0" dirty="0">
                <a:solidFill>
                  <a:srgbClr val="00B050"/>
                </a:solidFill>
                <a:latin typeface="휴먼명조"/>
                <a:ea typeface="Pretendard" panose="02000503000000020004"/>
              </a:rPr>
              <a:t>딥러닝 기법을 사용한 재활용 쓰레기 자동 분류기</a:t>
            </a:r>
            <a:endParaRPr lang="ko-KR" altLang="en-US" sz="3200" dirty="0">
              <a:solidFill>
                <a:srgbClr val="00B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E514D-3DDD-41B9-AFD4-C8037ED5BE1E}"/>
              </a:ext>
            </a:extLst>
          </p:cNvPr>
          <p:cNvSpPr txBox="1"/>
          <p:nvPr/>
        </p:nvSpPr>
        <p:spPr>
          <a:xfrm>
            <a:off x="801111" y="6204750"/>
            <a:ext cx="2972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24D97"/>
                </a:solidFill>
              </a:rPr>
              <a:t>국립 한밭대학교 전자공학과</a:t>
            </a:r>
            <a:endParaRPr lang="en-US" altLang="ko-KR" sz="1600" b="1" dirty="0">
              <a:solidFill>
                <a:srgbClr val="224D97"/>
              </a:solidFill>
            </a:endParaRPr>
          </a:p>
          <a:p>
            <a:r>
              <a:rPr lang="ko-KR" altLang="en-US" sz="1600" b="1" dirty="0">
                <a:solidFill>
                  <a:srgbClr val="224D97"/>
                </a:solidFill>
              </a:rPr>
              <a:t>발표자 </a:t>
            </a:r>
            <a:r>
              <a:rPr lang="en-US" altLang="ko-KR" sz="1600" b="1" dirty="0">
                <a:solidFill>
                  <a:srgbClr val="224D97"/>
                </a:solidFill>
              </a:rPr>
              <a:t>:  </a:t>
            </a:r>
            <a:r>
              <a:rPr lang="ko-KR" altLang="en-US" sz="1600" b="1" dirty="0">
                <a:solidFill>
                  <a:srgbClr val="224D97"/>
                </a:solidFill>
              </a:rPr>
              <a:t>최성웅</a:t>
            </a:r>
            <a:endParaRPr lang="en-US" altLang="ko-KR" sz="1600" b="1" dirty="0">
              <a:solidFill>
                <a:srgbClr val="224D97"/>
              </a:solidFill>
            </a:endParaRPr>
          </a:p>
        </p:txBody>
      </p:sp>
      <p:pic>
        <p:nvPicPr>
          <p:cNvPr id="1026" name="Picture 2" descr="C:\Users\zxcvb\Downloads\UI_09\re13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9" y="3768860"/>
            <a:ext cx="2015410" cy="2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40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99D1E-D11B-41AD-A595-43BFEAA529B9}"/>
              </a:ext>
            </a:extLst>
          </p:cNvPr>
          <p:cNvSpPr txBox="1"/>
          <p:nvPr/>
        </p:nvSpPr>
        <p:spPr>
          <a:xfrm>
            <a:off x="1082984" y="245942"/>
            <a:ext cx="43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FF"/>
                </a:solidFill>
              </a:rPr>
              <a:t>주요 기술</a:t>
            </a:r>
            <a:endParaRPr lang="en-US" altLang="ko-KR" sz="3600" b="1" dirty="0">
              <a:solidFill>
                <a:srgbClr val="0000FF"/>
              </a:solidFill>
            </a:endParaRPr>
          </a:p>
        </p:txBody>
      </p:sp>
      <p:sp>
        <p:nvSpPr>
          <p:cNvPr id="5" name="정육면체 4"/>
          <p:cNvSpPr/>
          <p:nvPr/>
        </p:nvSpPr>
        <p:spPr>
          <a:xfrm>
            <a:off x="882032" y="3345084"/>
            <a:ext cx="1965340" cy="14468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7" name="정육면체 6"/>
          <p:cNvSpPr/>
          <p:nvPr/>
        </p:nvSpPr>
        <p:spPr>
          <a:xfrm>
            <a:off x="3327346" y="1689903"/>
            <a:ext cx="1965340" cy="144683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8" name="정육면체 7"/>
          <p:cNvSpPr/>
          <p:nvPr/>
        </p:nvSpPr>
        <p:spPr>
          <a:xfrm>
            <a:off x="3327346" y="4583575"/>
            <a:ext cx="1965340" cy="144683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MOTER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701478" y="2280213"/>
            <a:ext cx="1284790" cy="856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016000" y="2491200"/>
            <a:ext cx="1051200" cy="712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701478" y="5104800"/>
            <a:ext cx="1145894" cy="66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131200" y="4939200"/>
            <a:ext cx="855068" cy="49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882032" y="6513816"/>
            <a:ext cx="4676287" cy="8219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Thread </a:t>
            </a:r>
            <a:r>
              <a:rPr lang="ko-KR" altLang="en-US" sz="2800" b="1" dirty="0"/>
              <a:t>사용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병렬 처리</a:t>
            </a:r>
            <a:endParaRPr lang="en-US" altLang="ko-KR" sz="2800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614B6A7-F802-0A87-A444-F7E67F6DE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04" y="1934607"/>
            <a:ext cx="2688396" cy="383259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94001E6-5CFB-4EC2-9501-2528F29CB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04" y="1934607"/>
            <a:ext cx="2688396" cy="3832593"/>
          </a:xfrm>
          <a:prstGeom prst="rect">
            <a:avLst/>
          </a:prstGeom>
        </p:spPr>
      </p:pic>
      <p:pic>
        <p:nvPicPr>
          <p:cNvPr id="18" name="그래픽 14">
            <a:extLst>
              <a:ext uri="{FF2B5EF4-FFF2-40B4-BE49-F238E27FC236}">
                <a16:creationId xmlns:a16="http://schemas.microsoft.com/office/drawing/2014/main" id="{DE64FE62-D4C5-8A8F-38E8-7481FA16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3303" y="392209"/>
            <a:ext cx="533793" cy="7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548FF-E870-9965-3119-A74C8DFD3AB3}"/>
              </a:ext>
            </a:extLst>
          </p:cNvPr>
          <p:cNvSpPr txBox="1"/>
          <p:nvPr/>
        </p:nvSpPr>
        <p:spPr>
          <a:xfrm>
            <a:off x="234669" y="307498"/>
            <a:ext cx="64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8687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99D1E-D11B-41AD-A595-43BFEAA529B9}"/>
              </a:ext>
            </a:extLst>
          </p:cNvPr>
          <p:cNvSpPr txBox="1"/>
          <p:nvPr/>
        </p:nvSpPr>
        <p:spPr>
          <a:xfrm>
            <a:off x="1082984" y="245942"/>
            <a:ext cx="43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FF"/>
                </a:solidFill>
              </a:rPr>
              <a:t>시연 영상</a:t>
            </a:r>
            <a:endParaRPr lang="en-US" altLang="ko-KR" sz="3600" b="1" dirty="0">
              <a:solidFill>
                <a:srgbClr val="0000FF"/>
              </a:solidFill>
            </a:endParaRPr>
          </a:p>
        </p:txBody>
      </p:sp>
      <p:pic>
        <p:nvPicPr>
          <p:cNvPr id="18" name="그래픽 14">
            <a:extLst>
              <a:ext uri="{FF2B5EF4-FFF2-40B4-BE49-F238E27FC236}">
                <a16:creationId xmlns:a16="http://schemas.microsoft.com/office/drawing/2014/main" id="{DE64FE62-D4C5-8A8F-38E8-7481FA16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3303" y="392209"/>
            <a:ext cx="533793" cy="7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548FF-E870-9965-3119-A74C8DFD3AB3}"/>
              </a:ext>
            </a:extLst>
          </p:cNvPr>
          <p:cNvSpPr txBox="1"/>
          <p:nvPr/>
        </p:nvSpPr>
        <p:spPr>
          <a:xfrm>
            <a:off x="234669" y="307498"/>
            <a:ext cx="64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KakaoTalk_20221115_222723877">
            <a:hlinkClick r:id="" action="ppaction://media"/>
            <a:extLst>
              <a:ext uri="{FF2B5EF4-FFF2-40B4-BE49-F238E27FC236}">
                <a16:creationId xmlns:a16="http://schemas.microsoft.com/office/drawing/2014/main" id="{D0B9B8CC-3937-E04C-64B6-39A74EBC3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84774"/>
            <a:ext cx="10439400" cy="58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0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97F36-B8E2-432B-AA51-62E641A24C74}"/>
              </a:ext>
            </a:extLst>
          </p:cNvPr>
          <p:cNvSpPr txBox="1"/>
          <p:nvPr/>
        </p:nvSpPr>
        <p:spPr>
          <a:xfrm>
            <a:off x="841572" y="2678464"/>
            <a:ext cx="1343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70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7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D4D7C-0B4C-4048-A6A0-A96A0A819005}"/>
              </a:ext>
            </a:extLst>
          </p:cNvPr>
          <p:cNvSpPr txBox="1"/>
          <p:nvPr/>
        </p:nvSpPr>
        <p:spPr>
          <a:xfrm>
            <a:off x="2814680" y="2832509"/>
            <a:ext cx="496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0000FF"/>
                </a:solidFill>
              </a:rPr>
              <a:t>예상 효과</a:t>
            </a:r>
            <a:endParaRPr lang="ko-KR" altLang="en-US" sz="4800" b="1" dirty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AEBD348-805C-3831-464D-B920A0763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350" y="4311666"/>
            <a:ext cx="1820519" cy="14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8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99D1E-D11B-41AD-A595-43BFEAA529B9}"/>
              </a:ext>
            </a:extLst>
          </p:cNvPr>
          <p:cNvSpPr txBox="1"/>
          <p:nvPr/>
        </p:nvSpPr>
        <p:spPr>
          <a:xfrm>
            <a:off x="1082984" y="245942"/>
            <a:ext cx="43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FF"/>
                </a:solidFill>
              </a:rPr>
              <a:t>예상 효과</a:t>
            </a:r>
            <a:endParaRPr lang="ko-KR" altLang="en-US" sz="3600" b="1" dirty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C:\Users\zxcvb\Desktop\54821_20819_13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84" y="4877805"/>
            <a:ext cx="4054385" cy="221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59FF3D13-4468-E5AD-2971-1EAA4152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267" y="4251469"/>
            <a:ext cx="1859984" cy="2837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오른쪽 화살표 5"/>
          <p:cNvSpPr/>
          <p:nvPr/>
        </p:nvSpPr>
        <p:spPr>
          <a:xfrm>
            <a:off x="5865818" y="5269398"/>
            <a:ext cx="863755" cy="801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zxcvb\Desktop\image_readtop_2018_223928_152318515232696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40" y="1604012"/>
            <a:ext cx="4455884" cy="29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770546" y="1604012"/>
            <a:ext cx="2024009" cy="5129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092BF-C9F2-3E78-2DCA-97461E0B4964}"/>
              </a:ext>
            </a:extLst>
          </p:cNvPr>
          <p:cNvSpPr txBox="1"/>
          <p:nvPr/>
        </p:nvSpPr>
        <p:spPr>
          <a:xfrm>
            <a:off x="6297695" y="2515729"/>
            <a:ext cx="356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공공장소에서 버려지는 쓰레기들을 자동으로 분류하여 높은 정확성과 분리수거율에 기여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E04F62B3-2C01-5374-BD5B-9D172684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992" y="467380"/>
            <a:ext cx="792000" cy="611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C79DF-6CDB-B649-8B71-94928CB0424A}"/>
              </a:ext>
            </a:extLst>
          </p:cNvPr>
          <p:cNvSpPr txBox="1"/>
          <p:nvPr/>
        </p:nvSpPr>
        <p:spPr>
          <a:xfrm>
            <a:off x="234669" y="307498"/>
            <a:ext cx="64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535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E07238-A70D-4115-BCF2-22FB6696D2CB}"/>
              </a:ext>
            </a:extLst>
          </p:cNvPr>
          <p:cNvSpPr txBox="1"/>
          <p:nvPr/>
        </p:nvSpPr>
        <p:spPr>
          <a:xfrm>
            <a:off x="2233308" y="856121"/>
            <a:ext cx="597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24D97"/>
                </a:solidFill>
                <a:latin typeface="+mj-ea"/>
                <a:ea typeface="+mj-ea"/>
              </a:rPr>
              <a:t>감사합니다</a:t>
            </a:r>
            <a:endParaRPr lang="en-US" altLang="ko-KR" sz="5400" b="1" dirty="0">
              <a:solidFill>
                <a:srgbClr val="224D9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627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284962-E557-45A9-A975-29218D73DE05}"/>
              </a:ext>
            </a:extLst>
          </p:cNvPr>
          <p:cNvSpPr txBox="1"/>
          <p:nvPr/>
        </p:nvSpPr>
        <p:spPr>
          <a:xfrm>
            <a:off x="6901931" y="3985000"/>
            <a:ext cx="240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FF"/>
                </a:solidFill>
              </a:rPr>
              <a:t>예상 효과</a:t>
            </a:r>
            <a:endParaRPr lang="ko-KR" altLang="en-US" sz="2500" b="1" dirty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456CD-8FBC-4EF3-B72B-4D663E8A2600}"/>
              </a:ext>
            </a:extLst>
          </p:cNvPr>
          <p:cNvSpPr txBox="1"/>
          <p:nvPr/>
        </p:nvSpPr>
        <p:spPr>
          <a:xfrm>
            <a:off x="4169936" y="5626056"/>
            <a:ext cx="2129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FF"/>
                </a:solidFill>
              </a:rPr>
              <a:t>주요 기술</a:t>
            </a:r>
            <a:endParaRPr lang="ko-KR" altLang="en-US" sz="2500" b="1" dirty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6EE2-8EFC-4E91-8CBF-07E0CE4BA33E}"/>
              </a:ext>
            </a:extLst>
          </p:cNvPr>
          <p:cNvSpPr txBox="1"/>
          <p:nvPr/>
        </p:nvSpPr>
        <p:spPr>
          <a:xfrm>
            <a:off x="1296741" y="3985000"/>
            <a:ext cx="219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FF"/>
                </a:solidFill>
              </a:rPr>
              <a:t>과제 개요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531EB5D-6895-4C3A-B5F5-73CD934AA636}"/>
              </a:ext>
            </a:extLst>
          </p:cNvPr>
          <p:cNvSpPr/>
          <p:nvPr/>
        </p:nvSpPr>
        <p:spPr>
          <a:xfrm>
            <a:off x="7452441" y="2634673"/>
            <a:ext cx="1238082" cy="1238082"/>
          </a:xfrm>
          <a:prstGeom prst="ellips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6E79479-85A5-4C69-81CC-32F4AB117544}"/>
              </a:ext>
            </a:extLst>
          </p:cNvPr>
          <p:cNvSpPr/>
          <p:nvPr/>
        </p:nvSpPr>
        <p:spPr>
          <a:xfrm>
            <a:off x="4600659" y="4242831"/>
            <a:ext cx="1238082" cy="1238082"/>
          </a:xfrm>
          <a:prstGeom prst="ellips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ㅍ</a:t>
            </a:r>
            <a:endParaRPr lang="ko-KR" altLang="en-US" sz="1600" dirty="0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CFB58FD5-F079-46F6-8E8F-5F6142034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340" y="2947715"/>
            <a:ext cx="792000" cy="61199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9A12B3F-377D-45FA-964D-90B2414EC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2804" y="4501872"/>
            <a:ext cx="533793" cy="7200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D00A582-2DF7-491D-9839-6A4DD5675234}"/>
              </a:ext>
            </a:extLst>
          </p:cNvPr>
          <p:cNvSpPr/>
          <p:nvPr/>
        </p:nvSpPr>
        <p:spPr>
          <a:xfrm>
            <a:off x="1777593" y="2634674"/>
            <a:ext cx="1238082" cy="1238082"/>
          </a:xfrm>
          <a:prstGeom prst="ellips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36B7A0AB-348A-4FAB-A61D-AB08A5A2E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311" y="2893715"/>
            <a:ext cx="580645" cy="7200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D511C1D0-AB4E-4136-B30B-FDE94B901D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9022" y="-2391797"/>
            <a:ext cx="6251570" cy="590834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E7C8858-CBF2-49CA-887F-758BF0EF77AA}"/>
              </a:ext>
            </a:extLst>
          </p:cNvPr>
          <p:cNvSpPr/>
          <p:nvPr/>
        </p:nvSpPr>
        <p:spPr>
          <a:xfrm>
            <a:off x="2889910" y="2163293"/>
            <a:ext cx="419375" cy="419375"/>
          </a:xfrm>
          <a:prstGeom prst="ellipse">
            <a:avLst/>
          </a:prstGeom>
          <a:solidFill>
            <a:srgbClr val="224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219950A-29D0-434E-BAB7-C1A468A46DAD}"/>
              </a:ext>
            </a:extLst>
          </p:cNvPr>
          <p:cNvSpPr/>
          <p:nvPr/>
        </p:nvSpPr>
        <p:spPr>
          <a:xfrm>
            <a:off x="5010012" y="3097175"/>
            <a:ext cx="419375" cy="419375"/>
          </a:xfrm>
          <a:prstGeom prst="ellipse">
            <a:avLst/>
          </a:prstGeom>
          <a:solidFill>
            <a:srgbClr val="224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3303320-BF6C-410D-AFE5-D778B2C5CB02}"/>
              </a:ext>
            </a:extLst>
          </p:cNvPr>
          <p:cNvSpPr/>
          <p:nvPr/>
        </p:nvSpPr>
        <p:spPr>
          <a:xfrm>
            <a:off x="7173642" y="2163881"/>
            <a:ext cx="419375" cy="419375"/>
          </a:xfrm>
          <a:prstGeom prst="ellipse">
            <a:avLst/>
          </a:prstGeom>
          <a:solidFill>
            <a:srgbClr val="224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2B5164-F687-4960-B724-1E5A4353ED0F}"/>
              </a:ext>
            </a:extLst>
          </p:cNvPr>
          <p:cNvSpPr txBox="1"/>
          <p:nvPr/>
        </p:nvSpPr>
        <p:spPr>
          <a:xfrm>
            <a:off x="2846342" y="2203702"/>
            <a:ext cx="506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FDEE4E-1F1E-4A9D-92C7-CD65F4C00380}"/>
              </a:ext>
            </a:extLst>
          </p:cNvPr>
          <p:cNvSpPr txBox="1"/>
          <p:nvPr/>
        </p:nvSpPr>
        <p:spPr>
          <a:xfrm>
            <a:off x="4966444" y="3137585"/>
            <a:ext cx="506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02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544F86-5C63-4919-8492-4F13EFEBCA9A}"/>
              </a:ext>
            </a:extLst>
          </p:cNvPr>
          <p:cNvSpPr txBox="1"/>
          <p:nvPr/>
        </p:nvSpPr>
        <p:spPr>
          <a:xfrm>
            <a:off x="7130073" y="2203703"/>
            <a:ext cx="506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03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DCAB2E-B53F-46AF-894C-37EF9ABC2B73}"/>
              </a:ext>
            </a:extLst>
          </p:cNvPr>
          <p:cNvSpPr txBox="1"/>
          <p:nvPr/>
        </p:nvSpPr>
        <p:spPr>
          <a:xfrm>
            <a:off x="3715473" y="797590"/>
            <a:ext cx="2950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224D97"/>
                </a:solidFill>
                <a:latin typeface="+mj-ea"/>
                <a:ea typeface="+mj-ea"/>
              </a:rPr>
              <a:t>목차</a:t>
            </a:r>
            <a:endParaRPr lang="ko-KR" altLang="en-US" sz="3600" b="1" dirty="0">
              <a:solidFill>
                <a:srgbClr val="224D9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327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97F36-B8E2-432B-AA51-62E641A24C74}"/>
              </a:ext>
            </a:extLst>
          </p:cNvPr>
          <p:cNvSpPr txBox="1"/>
          <p:nvPr/>
        </p:nvSpPr>
        <p:spPr>
          <a:xfrm>
            <a:off x="841572" y="2678464"/>
            <a:ext cx="1343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70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7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D4D7C-0B4C-4048-A6A0-A96A0A819005}"/>
              </a:ext>
            </a:extLst>
          </p:cNvPr>
          <p:cNvSpPr txBox="1"/>
          <p:nvPr/>
        </p:nvSpPr>
        <p:spPr>
          <a:xfrm>
            <a:off x="2814680" y="2847740"/>
            <a:ext cx="496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0000FF"/>
                </a:solidFill>
              </a:rPr>
              <a:t>과제 개요</a:t>
            </a:r>
            <a:endParaRPr lang="en-US" altLang="ko-KR" sz="4800" b="1" dirty="0">
              <a:solidFill>
                <a:srgbClr val="0000FF"/>
              </a:solidFill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FEA95A9-5A47-4D88-B780-1A8427F74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4690" y="3471109"/>
            <a:ext cx="1785179" cy="22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9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0458FD-2496-4BED-B053-ACE574F3AC49}"/>
              </a:ext>
            </a:extLst>
          </p:cNvPr>
          <p:cNvSpPr txBox="1"/>
          <p:nvPr/>
        </p:nvSpPr>
        <p:spPr>
          <a:xfrm>
            <a:off x="234669" y="307498"/>
            <a:ext cx="64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99D1E-D11B-41AD-A595-43BFEAA529B9}"/>
              </a:ext>
            </a:extLst>
          </p:cNvPr>
          <p:cNvSpPr txBox="1"/>
          <p:nvPr/>
        </p:nvSpPr>
        <p:spPr>
          <a:xfrm>
            <a:off x="1082984" y="245942"/>
            <a:ext cx="43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FF"/>
                </a:solidFill>
              </a:rPr>
              <a:t>과제 개요</a:t>
            </a:r>
            <a:endParaRPr lang="en-US" altLang="ko-KR" sz="3600" b="1" dirty="0">
              <a:solidFill>
                <a:srgbClr val="0000FF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37339D-0453-4755-B575-B162FE1104E4}"/>
              </a:ext>
            </a:extLst>
          </p:cNvPr>
          <p:cNvCxnSpPr/>
          <p:nvPr/>
        </p:nvCxnSpPr>
        <p:spPr>
          <a:xfrm>
            <a:off x="2402184" y="4686064"/>
            <a:ext cx="5798892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030D51-0258-43E4-AC33-BF96BB288C2B}"/>
              </a:ext>
            </a:extLst>
          </p:cNvPr>
          <p:cNvSpPr txBox="1"/>
          <p:nvPr/>
        </p:nvSpPr>
        <p:spPr>
          <a:xfrm>
            <a:off x="435287" y="6407446"/>
            <a:ext cx="2317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600" b="1" dirty="0"/>
              <a:t>현대사회에서는 하루하루 막대한 양의 쓰레기가 발생함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D96FD-7B58-42DB-A060-4ED270620F8C}"/>
              </a:ext>
            </a:extLst>
          </p:cNvPr>
          <p:cNvSpPr txBox="1"/>
          <p:nvPr/>
        </p:nvSpPr>
        <p:spPr>
          <a:xfrm>
            <a:off x="2928130" y="6407446"/>
            <a:ext cx="2219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1200" b="1" dirty="0"/>
              <a:t> </a:t>
            </a:r>
            <a:r>
              <a:rPr lang="ko-KR" altLang="en-US" sz="1600" b="1" dirty="0"/>
              <a:t>쓰레기의 분리배출은 제대로 이루어 지지 </a:t>
            </a:r>
            <a:r>
              <a:rPr lang="ko-KR" altLang="en-US" sz="1600" b="1" dirty="0" err="1"/>
              <a:t>않고있음</a:t>
            </a:r>
            <a:endParaRPr lang="en-US" altLang="ko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EA37A-8B14-4709-8EDD-B0BEC2ABB92A}"/>
              </a:ext>
            </a:extLst>
          </p:cNvPr>
          <p:cNvSpPr txBox="1"/>
          <p:nvPr/>
        </p:nvSpPr>
        <p:spPr>
          <a:xfrm>
            <a:off x="5420972" y="6407446"/>
            <a:ext cx="2155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600" b="1" dirty="0"/>
              <a:t>제대로 분류가 되지 않을 경   우 막대한 양의 비용이 발생함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0D312-737F-4403-A23B-92F5A6431DCC}"/>
              </a:ext>
            </a:extLst>
          </p:cNvPr>
          <p:cNvSpPr txBox="1"/>
          <p:nvPr/>
        </p:nvSpPr>
        <p:spPr>
          <a:xfrm>
            <a:off x="7781130" y="6407446"/>
            <a:ext cx="24936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600" b="1" dirty="0"/>
              <a:t>문제를 해결하고자 </a:t>
            </a:r>
            <a:r>
              <a:rPr lang="ko-KR" altLang="en-US" sz="1600" b="1" kern="0" dirty="0" err="1">
                <a:solidFill>
                  <a:srgbClr val="00B050"/>
                </a:solidFill>
                <a:latin typeface="휴먼명조"/>
              </a:rPr>
              <a:t>딥러닝기법을</a:t>
            </a:r>
            <a:r>
              <a:rPr lang="ko-KR" altLang="en-US" sz="1600" b="1" kern="0" dirty="0">
                <a:solidFill>
                  <a:srgbClr val="00B050"/>
                </a:solidFill>
                <a:latin typeface="휴먼명조"/>
              </a:rPr>
              <a:t> 사용한 재활용 </a:t>
            </a:r>
            <a:r>
              <a:rPr lang="ko-KR" altLang="en-US" sz="1600" b="1" kern="0" dirty="0">
                <a:solidFill>
                  <a:srgbClr val="00B050"/>
                </a:solidFill>
                <a:latin typeface="휴먼명조"/>
                <a:ea typeface="Pretendard" panose="02000503000000020004"/>
              </a:rPr>
              <a:t>쓰레기 자동 분류기</a:t>
            </a:r>
            <a:r>
              <a:rPr lang="ko-KR" altLang="en-US" sz="1600" b="1" kern="0" dirty="0">
                <a:latin typeface="휴먼명조"/>
                <a:ea typeface="Pretendard" panose="02000503000000020004"/>
              </a:rPr>
              <a:t>를 고안했다</a:t>
            </a:r>
            <a:r>
              <a:rPr lang="en-US" altLang="ko-KR" sz="1600" b="1" kern="0" dirty="0">
                <a:latin typeface="휴먼명조"/>
                <a:ea typeface="Pretendard" panose="02000503000000020004"/>
              </a:rPr>
              <a:t>.</a:t>
            </a:r>
            <a:endParaRPr lang="ko-KR" altLang="en-US" sz="1600" b="1" dirty="0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0EBC3EF9-CE13-4FD4-9133-566090C3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652" y="3945922"/>
            <a:ext cx="1792560" cy="1480285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589D8BC2-499B-4127-87A6-6EB1B1E3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7973" y="3916668"/>
            <a:ext cx="1952716" cy="159223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5F055F7-CB10-4958-9645-0148253B7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8764" y="3945923"/>
            <a:ext cx="1792560" cy="14802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158BA-C4B2-44CC-B18F-95AC8E9FF12F}"/>
              </a:ext>
            </a:extLst>
          </p:cNvPr>
          <p:cNvSpPr txBox="1"/>
          <p:nvPr/>
        </p:nvSpPr>
        <p:spPr>
          <a:xfrm>
            <a:off x="1253575" y="4606748"/>
            <a:ext cx="63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24D97"/>
                </a:solidFill>
                <a:latin typeface="+mn-ea"/>
              </a:rPr>
              <a:t>01</a:t>
            </a:r>
            <a:endParaRPr lang="ko-KR" altLang="en-US" b="1" dirty="0">
              <a:solidFill>
                <a:srgbClr val="224D97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80EA3-1D33-441B-B4D1-E2E4664AA1A1}"/>
              </a:ext>
            </a:extLst>
          </p:cNvPr>
          <p:cNvSpPr txBox="1"/>
          <p:nvPr/>
        </p:nvSpPr>
        <p:spPr>
          <a:xfrm>
            <a:off x="3807542" y="4605482"/>
            <a:ext cx="63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24D97"/>
                </a:solidFill>
                <a:latin typeface="+mn-ea"/>
              </a:rPr>
              <a:t>02</a:t>
            </a:r>
            <a:endParaRPr lang="ko-KR" altLang="en-US" b="1" dirty="0">
              <a:solidFill>
                <a:srgbClr val="224D97"/>
              </a:solidFill>
              <a:latin typeface="+mn-ea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B310F26A-5259-41B9-8154-FEC954AD1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4184" y="3945922"/>
            <a:ext cx="1792561" cy="1592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FB411F-82AE-49FE-9CF0-652203CF6401}"/>
              </a:ext>
            </a:extLst>
          </p:cNvPr>
          <p:cNvSpPr txBox="1"/>
          <p:nvPr/>
        </p:nvSpPr>
        <p:spPr>
          <a:xfrm>
            <a:off x="6208390" y="4607223"/>
            <a:ext cx="63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24D97"/>
                </a:solidFill>
                <a:latin typeface="+mn-ea"/>
              </a:rPr>
              <a:t>03</a:t>
            </a:r>
            <a:endParaRPr lang="ko-KR" altLang="en-US" b="1" dirty="0">
              <a:solidFill>
                <a:srgbClr val="224D97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6B4DD-3883-4074-B16B-FCC8858C9189}"/>
              </a:ext>
            </a:extLst>
          </p:cNvPr>
          <p:cNvSpPr txBox="1"/>
          <p:nvPr/>
        </p:nvSpPr>
        <p:spPr>
          <a:xfrm>
            <a:off x="8869910" y="4605482"/>
            <a:ext cx="63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24D97"/>
                </a:solidFill>
                <a:latin typeface="+mn-ea"/>
              </a:rPr>
              <a:t>04</a:t>
            </a:r>
            <a:endParaRPr lang="ko-KR" altLang="en-US" b="1" dirty="0">
              <a:solidFill>
                <a:srgbClr val="224D97"/>
              </a:solidFill>
              <a:latin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B9C04CF-CD91-48EC-A42B-6B67509B5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5818" y="413380"/>
            <a:ext cx="584348" cy="7200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940560-40C6-48EF-8F41-B3B5098F35E5}"/>
              </a:ext>
            </a:extLst>
          </p:cNvPr>
          <p:cNvCxnSpPr/>
          <p:nvPr/>
        </p:nvCxnSpPr>
        <p:spPr>
          <a:xfrm>
            <a:off x="1288274" y="6214175"/>
            <a:ext cx="326210" cy="0"/>
          </a:xfrm>
          <a:prstGeom prst="line">
            <a:avLst/>
          </a:prstGeom>
          <a:ln w="38100" cap="rnd">
            <a:solidFill>
              <a:srgbClr val="224D9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AEC2C86-D3DE-406B-AC07-7E3FAB4D7272}"/>
              </a:ext>
            </a:extLst>
          </p:cNvPr>
          <p:cNvCxnSpPr/>
          <p:nvPr/>
        </p:nvCxnSpPr>
        <p:spPr>
          <a:xfrm>
            <a:off x="3797247" y="6202596"/>
            <a:ext cx="326210" cy="0"/>
          </a:xfrm>
          <a:prstGeom prst="line">
            <a:avLst/>
          </a:prstGeom>
          <a:ln w="38100" cap="rnd">
            <a:solidFill>
              <a:srgbClr val="224D9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3163B0-A148-4910-92E1-50FD477EEECD}"/>
              </a:ext>
            </a:extLst>
          </p:cNvPr>
          <p:cNvCxnSpPr/>
          <p:nvPr/>
        </p:nvCxnSpPr>
        <p:spPr>
          <a:xfrm>
            <a:off x="6306220" y="6202596"/>
            <a:ext cx="326210" cy="0"/>
          </a:xfrm>
          <a:prstGeom prst="line">
            <a:avLst/>
          </a:prstGeom>
          <a:ln w="38100" cap="rnd">
            <a:solidFill>
              <a:srgbClr val="224D9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CE36D6-E9FB-4FDC-8407-6F7407BC8CF8}"/>
              </a:ext>
            </a:extLst>
          </p:cNvPr>
          <p:cNvCxnSpPr/>
          <p:nvPr/>
        </p:nvCxnSpPr>
        <p:spPr>
          <a:xfrm>
            <a:off x="8815192" y="6202596"/>
            <a:ext cx="326210" cy="0"/>
          </a:xfrm>
          <a:prstGeom prst="line">
            <a:avLst/>
          </a:prstGeom>
          <a:ln w="38100" cap="rnd">
            <a:solidFill>
              <a:srgbClr val="224D9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zxcvb\Desktop\posco_200416_img_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2" y="1296364"/>
            <a:ext cx="3442545" cy="229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618299" y="2118167"/>
            <a:ext cx="601401" cy="55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65818" y="1643605"/>
            <a:ext cx="2793184" cy="1724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일일 분리수거 분리배출량</a:t>
            </a:r>
            <a:endParaRPr lang="en-US" altLang="ko-KR" b="1" dirty="0"/>
          </a:p>
          <a:p>
            <a:pPr algn="ctr"/>
            <a:r>
              <a:rPr lang="ko-KR" altLang="en-US" b="1" dirty="0"/>
              <a:t>약 </a:t>
            </a:r>
            <a:r>
              <a:rPr lang="en-US" altLang="ko-KR" b="1" dirty="0"/>
              <a:t>1</a:t>
            </a:r>
            <a:r>
              <a:rPr lang="ko-KR" altLang="en-US" b="1" dirty="0"/>
              <a:t>만 톤</a:t>
            </a:r>
          </a:p>
        </p:txBody>
      </p:sp>
    </p:spTree>
    <p:extLst>
      <p:ext uri="{BB962C8B-B14F-4D97-AF65-F5344CB8AC3E}">
        <p14:creationId xmlns:p14="http://schemas.microsoft.com/office/powerpoint/2010/main" val="40014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97F36-B8E2-432B-AA51-62E641A24C74}"/>
              </a:ext>
            </a:extLst>
          </p:cNvPr>
          <p:cNvSpPr txBox="1"/>
          <p:nvPr/>
        </p:nvSpPr>
        <p:spPr>
          <a:xfrm>
            <a:off x="841572" y="2678464"/>
            <a:ext cx="1343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70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7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D4D7C-0B4C-4048-A6A0-A96A0A819005}"/>
              </a:ext>
            </a:extLst>
          </p:cNvPr>
          <p:cNvSpPr txBox="1"/>
          <p:nvPr/>
        </p:nvSpPr>
        <p:spPr>
          <a:xfrm>
            <a:off x="2814680" y="2847740"/>
            <a:ext cx="496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0000FF"/>
                </a:solidFill>
              </a:rPr>
              <a:t>주요 기술</a:t>
            </a:r>
            <a:endParaRPr lang="ko-KR" altLang="en-US" sz="4800" b="1" dirty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14">
            <a:extLst>
              <a:ext uri="{FF2B5EF4-FFF2-40B4-BE49-F238E27FC236}">
                <a16:creationId xmlns:a16="http://schemas.microsoft.com/office/drawing/2014/main" id="{F9A12B3F-377D-45FA-964D-90B2414E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0260" y="4154342"/>
            <a:ext cx="1139771" cy="153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8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_x187671160">
            <a:extLst>
              <a:ext uri="{FF2B5EF4-FFF2-40B4-BE49-F238E27FC236}">
                <a16:creationId xmlns:a16="http://schemas.microsoft.com/office/drawing/2014/main" id="{9C2C9B55-7F92-6D75-C3DB-D7E3B2C9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2121408"/>
            <a:ext cx="4197096" cy="49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071E8-0A61-E945-E52A-BC3E65D3A49B}"/>
              </a:ext>
            </a:extLst>
          </p:cNvPr>
          <p:cNvSpPr txBox="1"/>
          <p:nvPr/>
        </p:nvSpPr>
        <p:spPr>
          <a:xfrm>
            <a:off x="1082984" y="245942"/>
            <a:ext cx="43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FF"/>
                </a:solidFill>
              </a:rPr>
              <a:t>주요 기술</a:t>
            </a:r>
            <a:endParaRPr lang="en-US" altLang="ko-KR" sz="3600" b="1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8F9EF-5D8F-5104-DE6D-B3F8C7B49CFD}"/>
              </a:ext>
            </a:extLst>
          </p:cNvPr>
          <p:cNvSpPr txBox="1"/>
          <p:nvPr/>
        </p:nvSpPr>
        <p:spPr>
          <a:xfrm>
            <a:off x="234669" y="307498"/>
            <a:ext cx="64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래픽 14">
            <a:extLst>
              <a:ext uri="{FF2B5EF4-FFF2-40B4-BE49-F238E27FC236}">
                <a16:creationId xmlns:a16="http://schemas.microsoft.com/office/drawing/2014/main" id="{96804339-742D-EFEA-B439-B4705891A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303" y="392209"/>
            <a:ext cx="533793" cy="7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E10DC-54E5-C275-5D78-41C0B6D078C8}"/>
              </a:ext>
            </a:extLst>
          </p:cNvPr>
          <p:cNvSpPr txBox="1"/>
          <p:nvPr/>
        </p:nvSpPr>
        <p:spPr>
          <a:xfrm>
            <a:off x="1456270" y="1815167"/>
            <a:ext cx="214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CAD</a:t>
            </a:r>
            <a:r>
              <a:rPr lang="ko-KR" altLang="en-US" b="1" dirty="0">
                <a:solidFill>
                  <a:srgbClr val="0000FF"/>
                </a:solidFill>
              </a:rPr>
              <a:t>로 설계한 도면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7E9A2-E709-E4AE-9A37-1A54014721E1}"/>
              </a:ext>
            </a:extLst>
          </p:cNvPr>
          <p:cNvSpPr txBox="1"/>
          <p:nvPr/>
        </p:nvSpPr>
        <p:spPr>
          <a:xfrm>
            <a:off x="5987007" y="1828966"/>
            <a:ext cx="214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분리 설계도면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2EA8A-A468-0588-0893-8FC9BA857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72" y="2420937"/>
            <a:ext cx="4334994" cy="41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27392-EAA8-7FC8-FDBB-96D47FBF58D8}"/>
              </a:ext>
            </a:extLst>
          </p:cNvPr>
          <p:cNvSpPr txBox="1"/>
          <p:nvPr/>
        </p:nvSpPr>
        <p:spPr>
          <a:xfrm>
            <a:off x="1082984" y="245942"/>
            <a:ext cx="43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FF"/>
                </a:solidFill>
              </a:rPr>
              <a:t>작품 동작도</a:t>
            </a:r>
            <a:endParaRPr lang="en-US" altLang="ko-KR" sz="3600" b="1" dirty="0">
              <a:solidFill>
                <a:srgbClr val="0000FF"/>
              </a:solidFill>
            </a:endParaRPr>
          </a:p>
        </p:txBody>
      </p:sp>
      <p:sp>
        <p:nvSpPr>
          <p:cNvPr id="11" name="모서리가 둥근 직사각형 81">
            <a:extLst>
              <a:ext uri="{FF2B5EF4-FFF2-40B4-BE49-F238E27FC236}">
                <a16:creationId xmlns:a16="http://schemas.microsoft.com/office/drawing/2014/main" id="{49E69D59-68E4-BAD6-343B-9ED74AF51E26}"/>
              </a:ext>
            </a:extLst>
          </p:cNvPr>
          <p:cNvSpPr/>
          <p:nvPr/>
        </p:nvSpPr>
        <p:spPr>
          <a:xfrm>
            <a:off x="1260208" y="3405699"/>
            <a:ext cx="3281096" cy="7212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쓰레기 투입 대기</a:t>
            </a:r>
            <a:endParaRPr lang="en-US" altLang="ko-KR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81">
            <a:extLst>
              <a:ext uri="{FF2B5EF4-FFF2-40B4-BE49-F238E27FC236}">
                <a16:creationId xmlns:a16="http://schemas.microsoft.com/office/drawing/2014/main" id="{BF29FC34-58BC-4A04-6210-4906F9E3BABC}"/>
              </a:ext>
            </a:extLst>
          </p:cNvPr>
          <p:cNvSpPr/>
          <p:nvPr/>
        </p:nvSpPr>
        <p:spPr>
          <a:xfrm>
            <a:off x="1260208" y="4918499"/>
            <a:ext cx="3281096" cy="7212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외관 인식</a:t>
            </a:r>
            <a:endParaRPr lang="en-US" altLang="ko-KR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인식된 재활용품의 종류 추출</a:t>
            </a:r>
          </a:p>
        </p:txBody>
      </p:sp>
      <p:sp>
        <p:nvSpPr>
          <p:cNvPr id="13" name="모서리가 둥근 직사각형 81">
            <a:extLst>
              <a:ext uri="{FF2B5EF4-FFF2-40B4-BE49-F238E27FC236}">
                <a16:creationId xmlns:a16="http://schemas.microsoft.com/office/drawing/2014/main" id="{16DEC6A1-1D0C-58C9-5B02-DB383559F768}"/>
              </a:ext>
            </a:extLst>
          </p:cNvPr>
          <p:cNvSpPr/>
          <p:nvPr/>
        </p:nvSpPr>
        <p:spPr>
          <a:xfrm>
            <a:off x="1260208" y="6179676"/>
            <a:ext cx="3281096" cy="7212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 쓰레기 투입 유무 확인</a:t>
            </a:r>
          </a:p>
        </p:txBody>
      </p:sp>
      <p:sp>
        <p:nvSpPr>
          <p:cNvPr id="45" name="모서리가 둥근 직사각형 81">
            <a:extLst>
              <a:ext uri="{FF2B5EF4-FFF2-40B4-BE49-F238E27FC236}">
                <a16:creationId xmlns:a16="http://schemas.microsoft.com/office/drawing/2014/main" id="{999C9EE2-BD04-C7DD-3E2F-849BD5C7562F}"/>
              </a:ext>
            </a:extLst>
          </p:cNvPr>
          <p:cNvSpPr/>
          <p:nvPr/>
        </p:nvSpPr>
        <p:spPr>
          <a:xfrm>
            <a:off x="90539" y="4345549"/>
            <a:ext cx="1362818" cy="451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투입 없음</a:t>
            </a:r>
            <a:endParaRPr lang="en-US" altLang="ko-KR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4" name="모서리가 둥근 직사각형 81">
            <a:extLst>
              <a:ext uri="{FF2B5EF4-FFF2-40B4-BE49-F238E27FC236}">
                <a16:creationId xmlns:a16="http://schemas.microsoft.com/office/drawing/2014/main" id="{3EEEAE34-5DD8-93DD-CC38-388EED8E898E}"/>
              </a:ext>
            </a:extLst>
          </p:cNvPr>
          <p:cNvSpPr/>
          <p:nvPr/>
        </p:nvSpPr>
        <p:spPr>
          <a:xfrm>
            <a:off x="6422758" y="2656341"/>
            <a:ext cx="3281096" cy="7212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서브모터 각도 제어</a:t>
            </a:r>
          </a:p>
        </p:txBody>
      </p:sp>
      <p:sp>
        <p:nvSpPr>
          <p:cNvPr id="95" name="모서리가 둥근 직사각형 81">
            <a:extLst>
              <a:ext uri="{FF2B5EF4-FFF2-40B4-BE49-F238E27FC236}">
                <a16:creationId xmlns:a16="http://schemas.microsoft.com/office/drawing/2014/main" id="{27C1F64D-D24A-CDF3-2900-0090ED9C098A}"/>
              </a:ext>
            </a:extLst>
          </p:cNvPr>
          <p:cNvSpPr/>
          <p:nvPr/>
        </p:nvSpPr>
        <p:spPr>
          <a:xfrm>
            <a:off x="6422757" y="4273574"/>
            <a:ext cx="3281096" cy="7212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 </a:t>
            </a:r>
            <a:endParaRPr lang="en-US" altLang="ko-KR" sz="12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분리수거</a:t>
            </a:r>
          </a:p>
        </p:txBody>
      </p:sp>
      <p:sp>
        <p:nvSpPr>
          <p:cNvPr id="96" name="모서리가 둥근 직사각형 81">
            <a:extLst>
              <a:ext uri="{FF2B5EF4-FFF2-40B4-BE49-F238E27FC236}">
                <a16:creationId xmlns:a16="http://schemas.microsoft.com/office/drawing/2014/main" id="{52833FDD-F71F-AEB8-F375-2F9787A2BCDC}"/>
              </a:ext>
            </a:extLst>
          </p:cNvPr>
          <p:cNvSpPr/>
          <p:nvPr/>
        </p:nvSpPr>
        <p:spPr>
          <a:xfrm>
            <a:off x="6422758" y="5929449"/>
            <a:ext cx="3281096" cy="7212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모터 각도 원위치</a:t>
            </a:r>
          </a:p>
        </p:txBody>
      </p:sp>
      <p:sp>
        <p:nvSpPr>
          <p:cNvPr id="98" name="모서리가 둥근 직사각형 81">
            <a:extLst>
              <a:ext uri="{FF2B5EF4-FFF2-40B4-BE49-F238E27FC236}">
                <a16:creationId xmlns:a16="http://schemas.microsoft.com/office/drawing/2014/main" id="{D7B888C2-2322-973A-56E2-A3D09F864D0A}"/>
              </a:ext>
            </a:extLst>
          </p:cNvPr>
          <p:cNvSpPr/>
          <p:nvPr/>
        </p:nvSpPr>
        <p:spPr>
          <a:xfrm>
            <a:off x="6422758" y="1269615"/>
            <a:ext cx="3281096" cy="7212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스텝모터 제어각도 산출</a:t>
            </a:r>
          </a:p>
        </p:txBody>
      </p:sp>
      <p:sp>
        <p:nvSpPr>
          <p:cNvPr id="99" name="모서리가 둥근 직사각형 81">
            <a:extLst>
              <a:ext uri="{FF2B5EF4-FFF2-40B4-BE49-F238E27FC236}">
                <a16:creationId xmlns:a16="http://schemas.microsoft.com/office/drawing/2014/main" id="{4E3DC7B0-6B90-385B-F840-B4FF6322F367}"/>
              </a:ext>
            </a:extLst>
          </p:cNvPr>
          <p:cNvSpPr/>
          <p:nvPr/>
        </p:nvSpPr>
        <p:spPr>
          <a:xfrm>
            <a:off x="1260208" y="1172534"/>
            <a:ext cx="3281096" cy="7212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시작</a:t>
            </a:r>
          </a:p>
        </p:txBody>
      </p: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2D26949-5D99-EF0F-1070-D8D02ED518BC}"/>
              </a:ext>
            </a:extLst>
          </p:cNvPr>
          <p:cNvCxnSpPr>
            <a:stCxn id="13" idx="3"/>
            <a:endCxn id="98" idx="1"/>
          </p:cNvCxnSpPr>
          <p:nvPr/>
        </p:nvCxnSpPr>
        <p:spPr>
          <a:xfrm flipV="1">
            <a:off x="4541304" y="1630226"/>
            <a:ext cx="1881454" cy="4910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4CCB6E2-937D-7F7C-51E0-BC10CA6807F0}"/>
              </a:ext>
            </a:extLst>
          </p:cNvPr>
          <p:cNvCxnSpPr>
            <a:stCxn id="98" idx="2"/>
            <a:endCxn id="94" idx="0"/>
          </p:cNvCxnSpPr>
          <p:nvPr/>
        </p:nvCxnSpPr>
        <p:spPr>
          <a:xfrm>
            <a:off x="8063306" y="1990837"/>
            <a:ext cx="0" cy="66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55BAE34-B658-7598-65FD-F3D5AA2FA03D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 flipH="1">
            <a:off x="8063305" y="3377563"/>
            <a:ext cx="1" cy="89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3124916-E34A-1483-7BD5-E7109F6F4E4F}"/>
              </a:ext>
            </a:extLst>
          </p:cNvPr>
          <p:cNvCxnSpPr>
            <a:stCxn id="95" idx="2"/>
            <a:endCxn id="96" idx="0"/>
          </p:cNvCxnSpPr>
          <p:nvPr/>
        </p:nvCxnSpPr>
        <p:spPr>
          <a:xfrm>
            <a:off x="8063305" y="4994796"/>
            <a:ext cx="1" cy="93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AF124D-84FD-484B-3020-5EF19615D58C}"/>
              </a:ext>
            </a:extLst>
          </p:cNvPr>
          <p:cNvCxnSpPr>
            <a:stCxn id="99" idx="2"/>
            <a:endCxn id="11" idx="0"/>
          </p:cNvCxnSpPr>
          <p:nvPr/>
        </p:nvCxnSpPr>
        <p:spPr>
          <a:xfrm>
            <a:off x="2900756" y="1893756"/>
            <a:ext cx="0" cy="15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4969446F-E059-704C-A365-05AA43BD089F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900756" y="4126921"/>
            <a:ext cx="0" cy="791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B5E2140A-1CF2-10A6-DA0C-E681E528A6D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900756" y="5639721"/>
            <a:ext cx="0" cy="539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모서리가 둥근 직사각형 81">
            <a:extLst>
              <a:ext uri="{FF2B5EF4-FFF2-40B4-BE49-F238E27FC236}">
                <a16:creationId xmlns:a16="http://schemas.microsoft.com/office/drawing/2014/main" id="{8589F913-048F-2E49-5662-1D0D6EB3F43A}"/>
              </a:ext>
            </a:extLst>
          </p:cNvPr>
          <p:cNvSpPr/>
          <p:nvPr/>
        </p:nvSpPr>
        <p:spPr>
          <a:xfrm>
            <a:off x="1260208" y="2170175"/>
            <a:ext cx="3281096" cy="7212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상태</a:t>
            </a:r>
          </a:p>
        </p:txBody>
      </p: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DFBBE34D-DA3D-864A-2FEB-6B6133D1F887}"/>
              </a:ext>
            </a:extLst>
          </p:cNvPr>
          <p:cNvCxnSpPr>
            <a:stCxn id="96" idx="3"/>
            <a:endCxn id="140" idx="3"/>
          </p:cNvCxnSpPr>
          <p:nvPr/>
        </p:nvCxnSpPr>
        <p:spPr>
          <a:xfrm flipH="1" flipV="1">
            <a:off x="4541304" y="2530786"/>
            <a:ext cx="5162550" cy="3759274"/>
          </a:xfrm>
          <a:prstGeom prst="bentConnector3">
            <a:avLst>
              <a:gd name="adj1" fmla="val -44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2661759A-D847-E988-B4E3-DE5523EA5870}"/>
              </a:ext>
            </a:extLst>
          </p:cNvPr>
          <p:cNvCxnSpPr>
            <a:stCxn id="13" idx="1"/>
            <a:endCxn id="45" idx="2"/>
          </p:cNvCxnSpPr>
          <p:nvPr/>
        </p:nvCxnSpPr>
        <p:spPr>
          <a:xfrm rot="10800000">
            <a:off x="771948" y="4797165"/>
            <a:ext cx="488260" cy="17431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BCD46124-1970-3851-16A3-EA53219F2956}"/>
              </a:ext>
            </a:extLst>
          </p:cNvPr>
          <p:cNvCxnSpPr>
            <a:stCxn id="45" idx="0"/>
            <a:endCxn id="11" idx="1"/>
          </p:cNvCxnSpPr>
          <p:nvPr/>
        </p:nvCxnSpPr>
        <p:spPr>
          <a:xfrm rot="5400000" flipH="1" flipV="1">
            <a:off x="726459" y="3811800"/>
            <a:ext cx="579239" cy="4882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8A47C8-03ED-4208-B8CF-3B2EF9E5C758}"/>
              </a:ext>
            </a:extLst>
          </p:cNvPr>
          <p:cNvSpPr txBox="1"/>
          <p:nvPr/>
        </p:nvSpPr>
        <p:spPr>
          <a:xfrm>
            <a:off x="234669" y="307498"/>
            <a:ext cx="64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087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99D1E-D11B-41AD-A595-43BFEAA529B9}"/>
              </a:ext>
            </a:extLst>
          </p:cNvPr>
          <p:cNvSpPr txBox="1"/>
          <p:nvPr/>
        </p:nvSpPr>
        <p:spPr>
          <a:xfrm>
            <a:off x="1082984" y="245942"/>
            <a:ext cx="43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FF"/>
                </a:solidFill>
              </a:rPr>
              <a:t>주요 기술</a:t>
            </a:r>
            <a:endParaRPr lang="en-US" altLang="ko-KR" sz="3600" b="1" dirty="0">
              <a:solidFill>
                <a:srgbClr val="0000FF"/>
              </a:solidFill>
            </a:endParaRPr>
          </a:p>
        </p:txBody>
      </p:sp>
      <p:pic>
        <p:nvPicPr>
          <p:cNvPr id="3074" name="Picture 2" descr="C:\Users\zxcvb\Desktop\20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1" y="1724628"/>
            <a:ext cx="4230858" cy="242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zxcvb\Desktop\687474703a2f2f706a7265646469652e636f6d2f6d656469612f66696c65732f6461726b6e65742d626c61636b2d736d616c6c2e706e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031" y="1550325"/>
            <a:ext cx="2597533" cy="259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zxcvb\Desktop\model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1" y="4429718"/>
            <a:ext cx="4286251" cy="25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14">
            <a:extLst>
              <a:ext uri="{FF2B5EF4-FFF2-40B4-BE49-F238E27FC236}">
                <a16:creationId xmlns:a16="http://schemas.microsoft.com/office/drawing/2014/main" id="{F9A12B3F-377D-45FA-964D-90B2414EC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3303" y="392209"/>
            <a:ext cx="533793" cy="7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60984" y="4865453"/>
            <a:ext cx="2199159" cy="199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Train : 75,000</a:t>
            </a:r>
          </a:p>
          <a:p>
            <a:pPr algn="ctr"/>
            <a:r>
              <a:rPr lang="en-US" altLang="ko-KR" sz="2400" b="1" dirty="0"/>
              <a:t>Valid : 15,000</a:t>
            </a:r>
          </a:p>
          <a:p>
            <a:pPr algn="ctr"/>
            <a:r>
              <a:rPr lang="en-US" altLang="ko-KR" sz="2400" b="1" dirty="0"/>
              <a:t>Test : 10,000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F595A-961F-F767-D306-4ABE385CB71E}"/>
              </a:ext>
            </a:extLst>
          </p:cNvPr>
          <p:cNvSpPr txBox="1"/>
          <p:nvPr/>
        </p:nvSpPr>
        <p:spPr>
          <a:xfrm>
            <a:off x="1571626" y="1257300"/>
            <a:ext cx="214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객체 감지 알고리즘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DE241-7820-1BE7-152B-91E3437FE349}"/>
              </a:ext>
            </a:extLst>
          </p:cNvPr>
          <p:cNvSpPr txBox="1"/>
          <p:nvPr/>
        </p:nvSpPr>
        <p:spPr>
          <a:xfrm>
            <a:off x="6598096" y="1223855"/>
            <a:ext cx="214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신경망 프레임워크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75412-91AB-334C-1B3E-3CA28153830F}"/>
              </a:ext>
            </a:extLst>
          </p:cNvPr>
          <p:cNvSpPr txBox="1"/>
          <p:nvPr/>
        </p:nvSpPr>
        <p:spPr>
          <a:xfrm>
            <a:off x="6665113" y="4401308"/>
            <a:ext cx="259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라벨링</a:t>
            </a:r>
            <a:r>
              <a:rPr lang="ko-KR" altLang="en-US" b="1" dirty="0"/>
              <a:t> 된 학습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A2CEBA-2601-F047-3C16-3D8A10D7B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571" y="4865453"/>
            <a:ext cx="2009085" cy="2014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A8177C-D4CD-05DE-154A-5A8ECEE7D970}"/>
              </a:ext>
            </a:extLst>
          </p:cNvPr>
          <p:cNvSpPr txBox="1"/>
          <p:nvPr/>
        </p:nvSpPr>
        <p:spPr>
          <a:xfrm>
            <a:off x="234669" y="307498"/>
            <a:ext cx="64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714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499D1E-D11B-41AD-A595-43BFEAA529B9}"/>
              </a:ext>
            </a:extLst>
          </p:cNvPr>
          <p:cNvSpPr txBox="1"/>
          <p:nvPr/>
        </p:nvSpPr>
        <p:spPr>
          <a:xfrm>
            <a:off x="1082984" y="245942"/>
            <a:ext cx="43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FF"/>
                </a:solidFill>
              </a:rPr>
              <a:t>주요 기술</a:t>
            </a:r>
            <a:endParaRPr lang="en-US" altLang="ko-KR" sz="3600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3422A-FBBC-2AB7-0461-B4BE36C0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772" y="4430693"/>
            <a:ext cx="2766301" cy="2079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925EE8-60CD-B168-20D1-4D232ED40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9" y="1960464"/>
            <a:ext cx="2771434" cy="208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D49427-33EE-1FEE-7E3F-1D6645903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772" y="1960464"/>
            <a:ext cx="2766301" cy="2086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420E4B-667A-30FF-3D75-D1AAD9955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889" y="4430693"/>
            <a:ext cx="2778990" cy="2073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E57B7-F0FE-3845-A043-549E0D37D80C}"/>
              </a:ext>
            </a:extLst>
          </p:cNvPr>
          <p:cNvSpPr txBox="1"/>
          <p:nvPr/>
        </p:nvSpPr>
        <p:spPr>
          <a:xfrm>
            <a:off x="7232823" y="3889829"/>
            <a:ext cx="2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딥러닝 학습을 진행한 알고리즘이 객체를 감지하는 모습</a:t>
            </a:r>
          </a:p>
        </p:txBody>
      </p:sp>
      <p:pic>
        <p:nvPicPr>
          <p:cNvPr id="12" name="그래픽 14">
            <a:extLst>
              <a:ext uri="{FF2B5EF4-FFF2-40B4-BE49-F238E27FC236}">
                <a16:creationId xmlns:a16="http://schemas.microsoft.com/office/drawing/2014/main" id="{55725D3F-6AF2-6C71-CBDE-91644FD86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3303" y="392209"/>
            <a:ext cx="533793" cy="7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45A73-5FFD-DCC3-1F51-69D44076B94C}"/>
              </a:ext>
            </a:extLst>
          </p:cNvPr>
          <p:cNvSpPr txBox="1"/>
          <p:nvPr/>
        </p:nvSpPr>
        <p:spPr>
          <a:xfrm>
            <a:off x="234669" y="307498"/>
            <a:ext cx="64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0E5F3"/>
                </a:solidFill>
                <a:latin typeface="+mj-ea"/>
                <a:ea typeface="+mj-ea"/>
              </a:rPr>
              <a:t>0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8971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1419</TotalTime>
  <Words>183</Words>
  <Application>Microsoft Office PowerPoint</Application>
  <PresentationFormat>사용자 지정</PresentationFormat>
  <Paragraphs>74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Arial</vt:lpstr>
      <vt:lpstr>HY견고딕</vt:lpstr>
      <vt:lpstr>나눔스퀘어 ExtraBold</vt:lpstr>
      <vt:lpstr>휴먼명조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Ha</dc:creator>
  <cp:lastModifiedBy>최성웅</cp:lastModifiedBy>
  <cp:revision>55</cp:revision>
  <dcterms:created xsi:type="dcterms:W3CDTF">2020-06-08T10:36:42Z</dcterms:created>
  <dcterms:modified xsi:type="dcterms:W3CDTF">2022-12-01T13:00:48Z</dcterms:modified>
</cp:coreProperties>
</file>